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4" r:id="rId3"/>
    <p:sldId id="294" r:id="rId4"/>
    <p:sldId id="290" r:id="rId5"/>
    <p:sldId id="291" r:id="rId6"/>
    <p:sldId id="292" r:id="rId7"/>
    <p:sldId id="293" r:id="rId8"/>
    <p:sldId id="272" r:id="rId9"/>
    <p:sldId id="259" r:id="rId10"/>
    <p:sldId id="267" r:id="rId11"/>
    <p:sldId id="262" r:id="rId12"/>
    <p:sldId id="265" r:id="rId13"/>
    <p:sldId id="264" r:id="rId14"/>
    <p:sldId id="260" r:id="rId15"/>
    <p:sldId id="266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4638" autoAdjust="0"/>
  </p:normalViewPr>
  <p:slideViewPr>
    <p:cSldViewPr>
      <p:cViewPr varScale="1">
        <p:scale>
          <a:sx n="86" d="100"/>
          <a:sy n="86" d="100"/>
        </p:scale>
        <p:origin x="-154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0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57400" y="2590800"/>
            <a:ext cx="5029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gency FB" pitchFamily="34" charset="0"/>
              </a:rPr>
              <a:t>ICT</a:t>
            </a:r>
            <a:r>
              <a:rPr lang="zh-CN" altLang="en-US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gency FB" pitchFamily="34" charset="0"/>
              </a:rPr>
              <a:t>维修手册</a:t>
            </a:r>
            <a:endParaRPr 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  <a:latin typeface="Agency FB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8478" y="5410200"/>
            <a:ext cx="255371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Forte" pitchFamily="66" charset="0"/>
              </a:rPr>
              <a:t>OSRAM TE </a:t>
            </a:r>
          </a:p>
          <a:p>
            <a:pPr algn="ctr"/>
            <a:r>
              <a:rPr 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Forte" pitchFamily="66" charset="0"/>
              </a:rPr>
              <a:t> </a:t>
            </a:r>
            <a:r>
              <a:rPr lang="zh-CN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Forte" pitchFamily="66" charset="0"/>
              </a:rPr>
              <a:t>陈焐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Forte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2.Testplan</a:t>
            </a:r>
            <a:r>
              <a:rPr lang="zh-CN" altLang="en-US" dirty="0" smtClean="0"/>
              <a:t>内容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33400" y="1905000"/>
            <a:ext cx="8229600" cy="39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3.ICT</a:t>
            </a:r>
            <a:r>
              <a:rPr lang="zh-CN" altLang="en-US" dirty="0" smtClean="0"/>
              <a:t>的接法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05000"/>
            <a:ext cx="7086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选项参数说明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33400" y="19812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914399"/>
            <a:ext cx="8153400" cy="579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5.Card</a:t>
            </a:r>
            <a:r>
              <a:rPr lang="zh-CN" altLang="en-US" dirty="0" smtClean="0"/>
              <a:t>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ea typeface="宋体" pitchFamily="2" charset="-122"/>
              </a:rPr>
              <a:t>Control card: </a:t>
            </a:r>
            <a:r>
              <a:rPr lang="zh-CN" altLang="en-US" dirty="0" smtClean="0">
                <a:ea typeface="宋体" pitchFamily="2" charset="-122"/>
              </a:rPr>
              <a:t>在</a:t>
            </a:r>
            <a:r>
              <a:rPr lang="zh-CN" altLang="en-US" dirty="0" smtClean="0">
                <a:ea typeface="宋体" pitchFamily="2" charset="-122"/>
              </a:rPr>
              <a:t>测板时,程序和数据从系统控制器中下载到卡上,据 程 序 控 制继电器的正确闭合与释放。</a:t>
            </a:r>
            <a:r>
              <a:rPr lang="en-US" altLang="zh-CN" dirty="0" smtClean="0">
                <a:ea typeface="宋体" pitchFamily="2" charset="-122"/>
              </a:rPr>
              <a:t>Control</a:t>
            </a:r>
            <a:r>
              <a:rPr lang="zh-CN" altLang="en-US" dirty="0" smtClean="0">
                <a:ea typeface="宋体" pitchFamily="2" charset="-122"/>
              </a:rPr>
              <a:t>卡必须在每个</a:t>
            </a:r>
            <a:r>
              <a:rPr lang="en-US" altLang="zh-CN" dirty="0" err="1" smtClean="0">
                <a:ea typeface="宋体" pitchFamily="2" charset="-122"/>
              </a:rPr>
              <a:t>Moudule</a:t>
            </a:r>
            <a:r>
              <a:rPr lang="zh-CN" altLang="en-US" dirty="0" smtClean="0">
                <a:ea typeface="宋体" pitchFamily="2" charset="-122"/>
              </a:rPr>
              <a:t>的第六槽.</a:t>
            </a:r>
            <a:endParaRPr lang="en-US" altLang="zh-TW" dirty="0" smtClean="0"/>
          </a:p>
          <a:p>
            <a:pPr>
              <a:spcBef>
                <a:spcPct val="50000"/>
              </a:spcBef>
            </a:pPr>
            <a:r>
              <a:rPr lang="en-US" altLang="zh-CN" dirty="0" smtClean="0">
                <a:ea typeface="宋体" pitchFamily="2" charset="-122"/>
              </a:rPr>
              <a:t>Mother Card: </a:t>
            </a:r>
            <a:r>
              <a:rPr lang="zh-CN" altLang="en-US" dirty="0" smtClean="0">
                <a:ea typeface="宋体" pitchFamily="2" charset="-122"/>
              </a:rPr>
              <a:t>是</a:t>
            </a:r>
            <a:r>
              <a:rPr lang="zh-CN" altLang="en-US" dirty="0" smtClean="0">
                <a:ea typeface="宋体" pitchFamily="2" charset="-122"/>
              </a:rPr>
              <a:t>每个</a:t>
            </a:r>
            <a:r>
              <a:rPr lang="en-US" altLang="zh-CN" dirty="0" smtClean="0">
                <a:ea typeface="宋体" pitchFamily="2" charset="-122"/>
              </a:rPr>
              <a:t>M</a:t>
            </a:r>
            <a:r>
              <a:rPr lang="zh-CN" altLang="en-US" dirty="0" smtClean="0">
                <a:ea typeface="宋体" pitchFamily="2" charset="-122"/>
              </a:rPr>
              <a:t>的底板,提供直流源给各卡,在卡间传送信号和地址解码.</a:t>
            </a:r>
          </a:p>
          <a:p>
            <a:pPr>
              <a:spcBef>
                <a:spcPct val="50000"/>
              </a:spcBef>
            </a:pPr>
            <a:r>
              <a:rPr lang="en-US" altLang="zh-CN" dirty="0" smtClean="0">
                <a:ea typeface="宋体" pitchFamily="2" charset="-122"/>
              </a:rPr>
              <a:t>Pin card : </a:t>
            </a:r>
            <a:r>
              <a:rPr lang="zh-CN" altLang="en-US" dirty="0" smtClean="0">
                <a:ea typeface="宋体" pitchFamily="2" charset="-122"/>
              </a:rPr>
              <a:t>提</a:t>
            </a:r>
            <a:r>
              <a:rPr lang="zh-CN" altLang="en-US" dirty="0" smtClean="0">
                <a:ea typeface="宋体" pitchFamily="2" charset="-122"/>
              </a:rPr>
              <a:t>供测试时的复用系统， 每块双密度的</a:t>
            </a:r>
            <a:r>
              <a:rPr lang="en-US" altLang="zh-CN" dirty="0" smtClean="0">
                <a:ea typeface="宋体" pitchFamily="2" charset="-122"/>
              </a:rPr>
              <a:t>Pin card</a:t>
            </a:r>
            <a:r>
              <a:rPr lang="zh-CN" altLang="en-US" dirty="0" smtClean="0">
                <a:ea typeface="宋体" pitchFamily="2" charset="-122"/>
              </a:rPr>
              <a:t>提供用于测试的针数为144。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一个</a:t>
            </a:r>
            <a:r>
              <a:rPr lang="en-US" altLang="zh-CN" dirty="0" smtClean="0">
                <a:ea typeface="宋体" pitchFamily="2" charset="-122"/>
              </a:rPr>
              <a:t>Module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的测试能力为</a:t>
            </a:r>
            <a:r>
              <a:rPr lang="zh-CN" altLang="en-US" dirty="0" smtClean="0">
                <a:ea typeface="宋体" pitchFamily="2" charset="-122"/>
              </a:rPr>
              <a:t>144*9=1296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点。</a:t>
            </a:r>
            <a:r>
              <a:rPr lang="zh-TW" altLang="en-US" dirty="0" smtClean="0">
                <a:ea typeface="宋体" pitchFamily="2" charset="-122"/>
              </a:rPr>
              <a:t> </a:t>
            </a:r>
            <a:endParaRPr lang="en-US" altLang="zh-TW" dirty="0" smtClean="0">
              <a:ea typeface="宋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 smtClean="0">
                <a:ea typeface="宋体" pitchFamily="2" charset="-122"/>
              </a:rPr>
              <a:t>ASRU Card:</a:t>
            </a:r>
            <a:r>
              <a:rPr kumimoji="1" lang="zh-CN" altLang="en-US" sz="2800" dirty="0" smtClean="0"/>
              <a:t>提 供 模 拟  测 试 时  所 需的 激 励 源 ,向量检测器,运算放大器等 电 路 测 量 仪 表. </a:t>
            </a:r>
            <a:r>
              <a:rPr kumimoji="1" lang="en-US" altLang="zh-CN" sz="2800" dirty="0" smtClean="0"/>
              <a:t>ASRU</a:t>
            </a:r>
            <a:r>
              <a:rPr kumimoji="1" lang="zh-CN" altLang="en-US" sz="2800" dirty="0" smtClean="0"/>
              <a:t>卡必须在每个</a:t>
            </a:r>
            <a:r>
              <a:rPr kumimoji="1" lang="en-US" altLang="zh-CN" sz="2800" dirty="0" err="1" smtClean="0"/>
              <a:t>Moudule</a:t>
            </a:r>
            <a:r>
              <a:rPr kumimoji="1" lang="zh-CN" altLang="en-US" sz="2800" dirty="0" smtClean="0"/>
              <a:t>的第一槽. </a:t>
            </a:r>
          </a:p>
          <a:p>
            <a:pPr>
              <a:spcBef>
                <a:spcPct val="50000"/>
              </a:spcBef>
            </a:pPr>
            <a:endParaRPr lang="zh-TW" alt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6.ICT</a:t>
            </a:r>
            <a:r>
              <a:rPr lang="zh-CN" altLang="en-US" dirty="0" smtClean="0"/>
              <a:t>具备的技能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必须具备以下技能</a:t>
            </a:r>
            <a:endParaRPr lang="en-US" altLang="zh-CN" dirty="0" smtClean="0"/>
          </a:p>
          <a:p>
            <a:r>
              <a:rPr lang="en-US" altLang="zh-CN" dirty="0" smtClean="0"/>
              <a:t>1.Debug Board</a:t>
            </a:r>
            <a:r>
              <a:rPr lang="zh-CN" altLang="en-US" dirty="0" smtClean="0"/>
              <a:t>对单个元件进行调试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2.Fixture  consultant</a:t>
            </a:r>
            <a:r>
              <a:rPr lang="zh-CN" altLang="en-US" dirty="0" smtClean="0"/>
              <a:t>针位图必须数量掌握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3.Find Pins</a:t>
            </a:r>
            <a:r>
              <a:rPr lang="zh-CN" altLang="en-US" dirty="0" smtClean="0"/>
              <a:t>准确找到并识别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4.DNG</a:t>
            </a:r>
            <a:r>
              <a:rPr lang="zh-CN" altLang="en-US" dirty="0" smtClean="0"/>
              <a:t>诊断，熟练并掌握。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翻</a:t>
            </a:r>
            <a:r>
              <a:rPr lang="zh-CN" altLang="en-US" dirty="0" smtClean="0"/>
              <a:t>转</a:t>
            </a:r>
            <a:r>
              <a:rPr lang="zh-CN" altLang="en-US" dirty="0" smtClean="0"/>
              <a:t>机</a:t>
            </a:r>
            <a:r>
              <a:rPr lang="zh-CN" altLang="en-US" dirty="0" smtClean="0"/>
              <a:t>台注意事项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测试头上电。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 Board</a:t>
            </a:r>
            <a:r>
              <a:rPr lang="zh-CN" altLang="en-US" b="1" dirty="0" smtClean="0"/>
              <a:t>介绍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044" y="1935163"/>
            <a:ext cx="8039912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File</a:t>
            </a:r>
            <a:endParaRPr lang="en-US" sz="5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35163"/>
            <a:ext cx="7848600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8227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84582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此手册是针对</a:t>
            </a:r>
            <a:r>
              <a:rPr lang="en-US" altLang="zh-CN" dirty="0" smtClean="0"/>
              <a:t>Agilent3070</a:t>
            </a:r>
            <a:r>
              <a:rPr lang="zh-CN" altLang="en-US" dirty="0" smtClean="0"/>
              <a:t>机台的维修。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Macros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8382000" cy="743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Fixture Consultant</a:t>
            </a:r>
            <a:r>
              <a:rPr lang="zh-CN" altLang="en-US" dirty="0" smtClean="0"/>
              <a:t>介绍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050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35163"/>
            <a:ext cx="76200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794" y="1935163"/>
            <a:ext cx="7470411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Options-Features Displayed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822" y="1935163"/>
            <a:ext cx="776117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Find Pins</a:t>
            </a:r>
            <a:r>
              <a:rPr lang="zh-CN" altLang="en-US" b="1" dirty="0" smtClean="0"/>
              <a:t>找针点介绍</a:t>
            </a:r>
            <a:endParaRPr lang="en-US" b="1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81200"/>
            <a:ext cx="7543800" cy="454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DGN</a:t>
            </a:r>
            <a:r>
              <a:rPr lang="zh-CN" altLang="en-US" b="1" dirty="0" smtClean="0"/>
              <a:t>诊断</a:t>
            </a:r>
            <a:endParaRPr lang="en-US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050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Diagnostics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8534400" cy="466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Confirmation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39130"/>
            <a:ext cx="8305800" cy="461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第一节：基本硬件介绍</a:t>
            </a:r>
            <a:endParaRPr lang="en-US" altLang="zh-CN" dirty="0" smtClean="0"/>
          </a:p>
          <a:p>
            <a:r>
              <a:rPr lang="zh-CN" altLang="en-US" dirty="0" smtClean="0"/>
              <a:t>第二节：</a:t>
            </a:r>
            <a:r>
              <a:rPr kumimoji="1" lang="zh-CN" altLang="en-US" sz="2800" dirty="0" smtClean="0"/>
              <a:t>维</a:t>
            </a:r>
            <a:r>
              <a:rPr kumimoji="1" lang="zh-CN" altLang="en-US" sz="2800" dirty="0" smtClean="0"/>
              <a:t>修机台常用</a:t>
            </a:r>
            <a:r>
              <a:rPr kumimoji="1" lang="en-US" altLang="zh-CN" sz="2800" dirty="0" smtClean="0"/>
              <a:t>BT-BASIC</a:t>
            </a:r>
            <a:r>
              <a:rPr kumimoji="1" lang="zh-CN" altLang="en-US" sz="2800" dirty="0" smtClean="0"/>
              <a:t>命</a:t>
            </a:r>
            <a:r>
              <a:rPr kumimoji="1" lang="zh-CN" altLang="en-US" sz="2800" dirty="0" smtClean="0"/>
              <a:t>令</a:t>
            </a:r>
            <a:endParaRPr kumimoji="1" lang="en-US" altLang="zh-CN" sz="2800" dirty="0" smtClean="0"/>
          </a:p>
          <a:p>
            <a:endParaRPr kumimoji="1" lang="en-US" altLang="zh-TW" sz="2800" dirty="0" smtClean="0">
              <a:ea typeface="新細明體" pitchFamily="18" charset="-12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48512"/>
          </a:xfrm>
        </p:spPr>
        <p:txBody>
          <a:bodyPr/>
          <a:lstStyle/>
          <a:p>
            <a:r>
              <a:rPr lang="zh-CN" altLang="en-US" b="1" dirty="0" smtClean="0"/>
              <a:t>自检盒诊断故障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229600" cy="121920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自检盒的方向正确</a:t>
            </a:r>
            <a:endParaRPr lang="en-US" altLang="zh-CN" sz="2400" dirty="0" smtClean="0"/>
          </a:p>
          <a:p>
            <a:r>
              <a:rPr lang="zh-CN" altLang="en-US" sz="2400" dirty="0" smtClean="0"/>
              <a:t>机台检测到自检盒开始诊断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743200"/>
            <a:ext cx="4200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43200"/>
            <a:ext cx="441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翻转机台</a:t>
            </a:r>
            <a:r>
              <a:rPr lang="zh-CN" altLang="en-US" b="1" dirty="0" smtClean="0"/>
              <a:t>注</a:t>
            </a:r>
            <a:r>
              <a:rPr lang="zh-CN" altLang="en-US" b="1" dirty="0" smtClean="0"/>
              <a:t>意事项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95350" y="1028700"/>
            <a:ext cx="77724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 dirty="0"/>
              <a:t>第一节:基本硬件构造</a:t>
            </a:r>
            <a:endParaRPr kumimoji="1" lang="zh-CN" altLang="en-US" sz="1800" dirty="0"/>
          </a:p>
          <a:p>
            <a:pPr>
              <a:spcBef>
                <a:spcPct val="50000"/>
              </a:spcBef>
            </a:pPr>
            <a:r>
              <a:rPr kumimoji="1" lang="zh-CN" altLang="en-US" sz="1800" dirty="0"/>
              <a:t>一.</a:t>
            </a:r>
            <a:r>
              <a:rPr kumimoji="1" lang="zh-CN" altLang="en-US" sz="1800" b="1" dirty="0"/>
              <a:t>概述</a:t>
            </a:r>
          </a:p>
          <a:p>
            <a:pPr>
              <a:spcBef>
                <a:spcPct val="50000"/>
              </a:spcBef>
            </a:pPr>
            <a:r>
              <a:rPr kumimoji="1" lang="zh-CN" altLang="en-US" sz="1800" dirty="0"/>
              <a:t>	</a:t>
            </a:r>
            <a:r>
              <a:rPr kumimoji="1" lang="en-US" altLang="zh-CN" sz="1800" dirty="0"/>
              <a:t>HP3070</a:t>
            </a:r>
            <a:r>
              <a:rPr kumimoji="1" lang="zh-CN" altLang="en-US" sz="1800" dirty="0"/>
              <a:t>主要用于在线测试，来测定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板上的模拟和数字元件的好坏，硬件方面主要包括</a:t>
            </a:r>
            <a:r>
              <a:rPr kumimoji="1" lang="en-US" altLang="zh-CN" sz="1800" dirty="0" err="1"/>
              <a:t>Testhead</a:t>
            </a:r>
            <a:r>
              <a:rPr kumimoji="1" lang="en-US" altLang="zh-CN" sz="1800" dirty="0"/>
              <a:t> ,Controller, Support </a:t>
            </a:r>
            <a:r>
              <a:rPr kumimoji="1" lang="en-US" altLang="zh-CN" sz="1800" dirty="0" err="1"/>
              <a:t>bay,Vacuum</a:t>
            </a:r>
            <a:r>
              <a:rPr kumimoji="1" lang="en-US" altLang="zh-CN" sz="1800" dirty="0"/>
              <a:t> control</a:t>
            </a:r>
            <a:r>
              <a:rPr kumimoji="1" lang="zh-CN" altLang="en-US" sz="1800" dirty="0"/>
              <a:t>等等。</a:t>
            </a:r>
          </a:p>
          <a:p>
            <a:pPr>
              <a:spcBef>
                <a:spcPct val="50000"/>
              </a:spcBef>
            </a:pPr>
            <a:r>
              <a:rPr kumimoji="1" lang="zh-CN" altLang="en-US" sz="1800" dirty="0"/>
              <a:t> 二.</a:t>
            </a:r>
            <a:r>
              <a:rPr kumimoji="1" lang="zh-CN" altLang="en-US" sz="1800" b="1" dirty="0"/>
              <a:t> 测 试 头(</a:t>
            </a:r>
            <a:r>
              <a:rPr kumimoji="1" lang="en-US" altLang="zh-CN" sz="1800" b="1" dirty="0"/>
              <a:t>Test head):</a:t>
            </a:r>
            <a:r>
              <a:rPr kumimoji="1" lang="en-US" altLang="zh-CN" sz="1800" dirty="0"/>
              <a:t> </a:t>
            </a:r>
            <a:r>
              <a:rPr kumimoji="1" lang="zh-CN" altLang="en-US" sz="1800" dirty="0"/>
              <a:t>完 成 模 拟 ,数 字 测 试</a:t>
            </a:r>
          </a:p>
          <a:p>
            <a:pPr>
              <a:spcBef>
                <a:spcPct val="50000"/>
              </a:spcBef>
            </a:pPr>
            <a:endParaRPr kumimoji="1" lang="zh-TW" altLang="en-US" sz="1800" dirty="0">
              <a:ea typeface="新細明體" pitchFamily="18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200400"/>
            <a:ext cx="31051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244600" y="3127375"/>
            <a:ext cx="5761038" cy="2351088"/>
            <a:chOff x="1872" y="3772"/>
            <a:chExt cx="9072" cy="3704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056" y="5965"/>
              <a:ext cx="1725" cy="5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CN" sz="1100"/>
                <a:t>Controller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7056" y="6311"/>
              <a:ext cx="1605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TW" sz="1500" b="1" i="1"/>
                <a:t>Testhead</a:t>
              </a: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4608" y="5736"/>
              <a:ext cx="2592" cy="10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7200" y="6743"/>
              <a:ext cx="14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1872" y="3772"/>
              <a:ext cx="2304" cy="2880"/>
              <a:chOff x="1872" y="3600"/>
              <a:chExt cx="2304" cy="2880"/>
            </a:xfrm>
          </p:grpSpPr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1872" y="3888"/>
                <a:ext cx="17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>
                <a:off x="1872" y="3888"/>
                <a:ext cx="0" cy="25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>
                <a:off x="1872" y="648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3600" y="3888"/>
                <a:ext cx="0" cy="1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AutoShape 14"/>
              <p:cNvSpPr>
                <a:spLocks noChangeArrowheads="1"/>
              </p:cNvSpPr>
              <p:nvPr/>
            </p:nvSpPr>
            <p:spPr bwMode="auto">
              <a:xfrm>
                <a:off x="1872" y="3600"/>
                <a:ext cx="2304" cy="288"/>
              </a:xfrm>
              <a:prstGeom prst="parallelogram">
                <a:avLst>
                  <a:gd name="adj" fmla="val 20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5"/>
              <p:cNvSpPr>
                <a:spLocks noChangeShapeType="1"/>
              </p:cNvSpPr>
              <p:nvPr/>
            </p:nvSpPr>
            <p:spPr bwMode="auto">
              <a:xfrm>
                <a:off x="4176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>
                <a:off x="4176" y="446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7"/>
              <p:cNvSpPr>
                <a:spLocks noChangeArrowheads="1"/>
              </p:cNvSpPr>
              <p:nvPr/>
            </p:nvSpPr>
            <p:spPr bwMode="auto">
              <a:xfrm>
                <a:off x="2016" y="4032"/>
                <a:ext cx="1440" cy="11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Rectangle 18"/>
              <p:cNvSpPr>
                <a:spLocks noChangeArrowheads="1"/>
              </p:cNvSpPr>
              <p:nvPr/>
            </p:nvSpPr>
            <p:spPr bwMode="auto">
              <a:xfrm>
                <a:off x="2160" y="4176"/>
                <a:ext cx="1152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19"/>
              <p:cNvSpPr>
                <a:spLocks noChangeArrowheads="1"/>
              </p:cNvSpPr>
              <p:nvPr/>
            </p:nvSpPr>
            <p:spPr bwMode="auto">
              <a:xfrm>
                <a:off x="2160" y="4464"/>
                <a:ext cx="1152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Rectangle 20"/>
              <p:cNvSpPr>
                <a:spLocks noChangeArrowheads="1"/>
              </p:cNvSpPr>
              <p:nvPr/>
            </p:nvSpPr>
            <p:spPr bwMode="auto">
              <a:xfrm>
                <a:off x="2160" y="4752"/>
                <a:ext cx="1152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7200" y="4957"/>
              <a:ext cx="187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TW" sz="1100" i="1">
                  <a:ea typeface="新細明體" pitchFamily="18" charset="-120"/>
                </a:rPr>
                <a:t>Support</a:t>
              </a:r>
              <a:r>
                <a:rPr lang="en-US" altLang="zh-TW" sz="1100" b="1">
                  <a:ea typeface="新細明體" pitchFamily="18" charset="-120"/>
                </a:rPr>
                <a:t> </a:t>
              </a:r>
              <a:r>
                <a:rPr lang="en-US" altLang="zh-TW" sz="1100" i="1">
                  <a:ea typeface="新細明體" pitchFamily="18" charset="-120"/>
                </a:rPr>
                <a:t>bay</a:t>
              </a:r>
              <a:endParaRPr lang="en-US" altLang="zh-TW" sz="1100" b="1">
                <a:ea typeface="新細明體" pitchFamily="18" charset="-120"/>
              </a:endParaRP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7200" y="5533"/>
              <a:ext cx="129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CN" sz="1100" i="1"/>
                <a:t>Fixture</a:t>
              </a:r>
              <a:endParaRPr lang="en-US" altLang="zh-CN" sz="1100" b="1"/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flipH="1" flipV="1">
              <a:off x="5616" y="6109"/>
              <a:ext cx="1584" cy="28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 flipH="1" flipV="1">
              <a:off x="4320" y="5533"/>
              <a:ext cx="2880" cy="43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5"/>
            <p:cNvSpPr>
              <a:spLocks noChangeShapeType="1"/>
            </p:cNvSpPr>
            <p:nvPr/>
          </p:nvSpPr>
          <p:spPr bwMode="auto">
            <a:xfrm flipH="1" flipV="1">
              <a:off x="3744" y="4525"/>
              <a:ext cx="3600" cy="864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sm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6"/>
            <p:cNvSpPr>
              <a:spLocks noChangeShapeType="1"/>
            </p:cNvSpPr>
            <p:nvPr/>
          </p:nvSpPr>
          <p:spPr bwMode="auto">
            <a:xfrm>
              <a:off x="7200" y="6356"/>
              <a:ext cx="144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 flipV="1">
              <a:off x="7200" y="5965"/>
              <a:ext cx="11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>
              <a:off x="7344" y="5389"/>
              <a:ext cx="129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none" w="sm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29"/>
            <p:cNvSpPr txBox="1">
              <a:spLocks noChangeArrowheads="1"/>
            </p:cNvSpPr>
            <p:nvPr/>
          </p:nvSpPr>
          <p:spPr bwMode="auto">
            <a:xfrm>
              <a:off x="7056" y="6897"/>
              <a:ext cx="3888" cy="5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CN" sz="1100"/>
                <a:t>Emergency  button(</a:t>
              </a:r>
              <a:r>
                <a:rPr lang="zh-CN" altLang="en-US" sz="1100"/>
                <a:t>紧急按钮)</a:t>
              </a:r>
            </a:p>
          </p:txBody>
        </p: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 flipH="1" flipV="1">
              <a:off x="3888" y="6024"/>
              <a:ext cx="3312" cy="129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>
              <a:off x="7200" y="7329"/>
              <a:ext cx="3024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5800" y="609600"/>
            <a:ext cx="8077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/>
              <a:t>整 个</a:t>
            </a:r>
            <a:r>
              <a:rPr kumimoji="1" lang="en-US" altLang="zh-CN" sz="1800"/>
              <a:t>Test head </a:t>
            </a:r>
            <a:r>
              <a:rPr kumimoji="1" lang="zh-CN" altLang="en-US" sz="1800"/>
              <a:t>可 划 分 为  2 个</a:t>
            </a:r>
            <a:r>
              <a:rPr kumimoji="1" lang="en-US" altLang="zh-CN" sz="1800"/>
              <a:t>Bank,4 </a:t>
            </a:r>
            <a:r>
              <a:rPr kumimoji="1" lang="zh-CN" altLang="en-US" sz="1800"/>
              <a:t>个</a:t>
            </a:r>
            <a:r>
              <a:rPr kumimoji="1" lang="en-US" altLang="zh-CN" sz="1800"/>
              <a:t>Module.    </a:t>
            </a:r>
            <a:r>
              <a:rPr kumimoji="1" lang="zh-CN" altLang="en-US" sz="1800"/>
              <a:t>目前配置:   1个</a:t>
            </a:r>
            <a:r>
              <a:rPr kumimoji="1" lang="en-US" altLang="zh-CN" sz="1800"/>
              <a:t>Bank,</a:t>
            </a:r>
            <a:r>
              <a:rPr kumimoji="1" lang="zh-CN" altLang="en-US" sz="1800"/>
              <a:t>即</a:t>
            </a:r>
            <a:r>
              <a:rPr kumimoji="1" lang="en-US" altLang="zh-CN" sz="1800"/>
              <a:t>Bank2, Module2,3;</a:t>
            </a:r>
            <a:r>
              <a:rPr kumimoji="1" lang="zh-CN" altLang="en-US" sz="1800">
                <a:latin typeface="宋体" pitchFamily="2" charset="-122"/>
              </a:rPr>
              <a:t>每</a:t>
            </a:r>
            <a:r>
              <a:rPr kumimoji="1" lang="zh-CN" altLang="en-US" sz="1800"/>
              <a:t> </a:t>
            </a:r>
            <a:r>
              <a:rPr kumimoji="1" lang="zh-CN" altLang="en-US" sz="1800">
                <a:latin typeface="宋体" pitchFamily="2" charset="-122"/>
              </a:rPr>
              <a:t>个</a:t>
            </a:r>
            <a:r>
              <a:rPr kumimoji="1" lang="en-US" altLang="zh-CN" sz="1800"/>
              <a:t>Module </a:t>
            </a:r>
            <a:r>
              <a:rPr kumimoji="1" lang="zh-CN" altLang="en-US" sz="1800">
                <a:latin typeface="宋体" pitchFamily="2" charset="-122"/>
              </a:rPr>
              <a:t>满</a:t>
            </a:r>
            <a:r>
              <a:rPr kumimoji="1" lang="zh-CN" altLang="en-US" sz="1800"/>
              <a:t> </a:t>
            </a:r>
            <a:r>
              <a:rPr kumimoji="1" lang="zh-CN" altLang="en-US" sz="1800">
                <a:latin typeface="宋体" pitchFamily="2" charset="-122"/>
              </a:rPr>
              <a:t>配</a:t>
            </a:r>
            <a:r>
              <a:rPr kumimoji="1" lang="zh-CN" altLang="en-US" sz="1800"/>
              <a:t> </a:t>
            </a:r>
            <a:r>
              <a:rPr kumimoji="1" lang="zh-CN" altLang="en-US" sz="1800">
                <a:latin typeface="宋体" pitchFamily="2" charset="-122"/>
              </a:rPr>
              <a:t>置</a:t>
            </a:r>
            <a:r>
              <a:rPr kumimoji="1" lang="zh-CN" altLang="en-US" sz="1800"/>
              <a:t> </a:t>
            </a:r>
            <a:r>
              <a:rPr kumimoji="1" lang="zh-CN" altLang="en-US" sz="1800">
                <a:latin typeface="宋体" pitchFamily="2" charset="-122"/>
              </a:rPr>
              <a:t>有</a:t>
            </a:r>
            <a:r>
              <a:rPr kumimoji="1" lang="zh-CN" altLang="en-US" sz="1800"/>
              <a:t>11 </a:t>
            </a:r>
            <a:r>
              <a:rPr kumimoji="1" lang="zh-CN" altLang="en-US" sz="1800">
                <a:latin typeface="宋体" pitchFamily="2" charset="-122"/>
              </a:rPr>
              <a:t>块</a:t>
            </a:r>
            <a:r>
              <a:rPr kumimoji="1" lang="zh-CN" altLang="en-US" sz="1800"/>
              <a:t> </a:t>
            </a:r>
            <a:r>
              <a:rPr kumimoji="1" lang="zh-CN" altLang="en-US" sz="1800">
                <a:latin typeface="宋体" pitchFamily="2" charset="-122"/>
              </a:rPr>
              <a:t>板</a:t>
            </a:r>
            <a:r>
              <a:rPr kumimoji="1" lang="zh-CN" altLang="en-US" sz="1800"/>
              <a:t> </a:t>
            </a:r>
            <a:r>
              <a:rPr kumimoji="1" lang="zh-CN" altLang="en-US" sz="1800">
                <a:latin typeface="宋体" pitchFamily="2" charset="-122"/>
              </a:rPr>
              <a:t>卡</a:t>
            </a:r>
            <a:r>
              <a:rPr kumimoji="1" lang="zh-CN" altLang="en-US" sz="1800"/>
              <a:t>  :</a:t>
            </a:r>
            <a:r>
              <a:rPr kumimoji="1" lang="en-US" altLang="zh-CN" sz="1800"/>
              <a:t>SLOT1:  ASRU card  ;   SLOT6: Control card ; Others: Pin card</a:t>
            </a:r>
            <a:r>
              <a:rPr kumimoji="1" lang="en-US" altLang="zh-TW" sz="1800">
                <a:ea typeface="新細明體" pitchFamily="18" charset="-120"/>
              </a:rPr>
              <a:t>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309721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752600"/>
            <a:ext cx="301625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5800" y="4191000"/>
            <a:ext cx="79248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800" b="1" dirty="0"/>
              <a:t>ASRU card(Analog Stimulate Response Unit): </a:t>
            </a:r>
            <a:r>
              <a:rPr kumimoji="1" lang="zh-CN" altLang="en-US" sz="1800" b="1" dirty="0"/>
              <a:t>模拟激励响应单元</a:t>
            </a:r>
            <a:endParaRPr kumimoji="1" lang="zh-CN" altLang="en-US" sz="1800" dirty="0"/>
          </a:p>
          <a:p>
            <a:pPr>
              <a:spcBef>
                <a:spcPct val="50000"/>
              </a:spcBef>
            </a:pPr>
            <a:endParaRPr kumimoji="1" lang="zh-TW" altLang="en-US" sz="1800" dirty="0">
              <a:ea typeface="新細明體" pitchFamily="18" charset="-12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2000" y="4724400"/>
            <a:ext cx="769620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dirty="0"/>
              <a:t>提 供 模 拟  测 试 时  所 需的 激 励 源 ,向量检测器,运算放大器等 电 路 测 量 仪 表. </a:t>
            </a:r>
            <a:r>
              <a:rPr kumimoji="1" lang="en-US" altLang="zh-CN" sz="1800" dirty="0"/>
              <a:t>ASRU</a:t>
            </a:r>
            <a:r>
              <a:rPr kumimoji="1" lang="zh-CN" altLang="en-US" sz="1800" dirty="0"/>
              <a:t>卡必须在每个</a:t>
            </a:r>
            <a:r>
              <a:rPr kumimoji="1" lang="en-US" altLang="zh-CN" sz="1800" dirty="0" err="1"/>
              <a:t>Moudule</a:t>
            </a:r>
            <a:r>
              <a:rPr kumimoji="1" lang="zh-CN" altLang="en-US" sz="1800" dirty="0"/>
              <a:t>的第一槽. </a:t>
            </a:r>
          </a:p>
          <a:p>
            <a:pPr>
              <a:spcBef>
                <a:spcPct val="50000"/>
              </a:spcBef>
            </a:pPr>
            <a:r>
              <a:rPr kumimoji="1" lang="en-US" altLang="zh-CN" sz="1800" b="1" dirty="0"/>
              <a:t>Control card:       </a:t>
            </a:r>
            <a:r>
              <a:rPr kumimoji="1" lang="zh-CN" altLang="en-US" sz="1800" dirty="0"/>
              <a:t>在测板时,程序和数据从系统控制器中下载到卡上,据 程 序 控 制继电器的正确闭合与释放。</a:t>
            </a:r>
            <a:r>
              <a:rPr kumimoji="1" lang="en-US" altLang="zh-CN" sz="1800" dirty="0"/>
              <a:t>Control</a:t>
            </a:r>
            <a:r>
              <a:rPr kumimoji="1" lang="zh-CN" altLang="en-US" sz="1800" dirty="0"/>
              <a:t>卡必须在每个</a:t>
            </a:r>
            <a:r>
              <a:rPr kumimoji="1" lang="en-US" altLang="zh-CN" sz="1800" dirty="0" err="1"/>
              <a:t>Moudule</a:t>
            </a:r>
            <a:r>
              <a:rPr kumimoji="1" lang="zh-CN" altLang="en-US" sz="1800" dirty="0"/>
              <a:t>的第六槽.</a:t>
            </a:r>
            <a:endParaRPr kumimoji="1" lang="en-US" altLang="zh-TW" sz="1800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9600" y="609600"/>
            <a:ext cx="800100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800" b="1" dirty="0"/>
              <a:t>Mother Card:      </a:t>
            </a:r>
            <a:r>
              <a:rPr kumimoji="1" lang="zh-CN" altLang="en-US" sz="1800" dirty="0"/>
              <a:t>是每个</a:t>
            </a:r>
            <a:r>
              <a:rPr kumimoji="1" lang="en-US" altLang="zh-CN" sz="1800" dirty="0"/>
              <a:t>M</a:t>
            </a:r>
            <a:r>
              <a:rPr kumimoji="1" lang="zh-CN" altLang="en-US" sz="1800" dirty="0"/>
              <a:t>的底板,提供直流源给各卡,在卡间传送信号和地址解码.</a:t>
            </a:r>
          </a:p>
          <a:p>
            <a:pPr>
              <a:spcBef>
                <a:spcPct val="50000"/>
              </a:spcBef>
            </a:pPr>
            <a:r>
              <a:rPr kumimoji="1" lang="en-US" altLang="zh-CN" sz="1800" b="1" dirty="0"/>
              <a:t>Pin card :      </a:t>
            </a:r>
            <a:r>
              <a:rPr kumimoji="1" lang="zh-CN" altLang="en-US" sz="1800" dirty="0"/>
              <a:t>提供测试时的复用系统， 每块双密度的</a:t>
            </a:r>
            <a:r>
              <a:rPr kumimoji="1" lang="en-US" altLang="zh-CN" sz="1800" dirty="0"/>
              <a:t>Pin card</a:t>
            </a:r>
            <a:r>
              <a:rPr kumimoji="1" lang="zh-CN" altLang="en-US" sz="1800" dirty="0"/>
              <a:t>提供用于测试的针数为144。</a:t>
            </a:r>
            <a:r>
              <a:rPr kumimoji="1" lang="zh-CN" altLang="en-US" sz="1800" dirty="0">
                <a:latin typeface="宋体" pitchFamily="2" charset="-122"/>
              </a:rPr>
              <a:t>一个</a:t>
            </a:r>
            <a:r>
              <a:rPr kumimoji="1" lang="en-US" altLang="zh-CN" sz="1800" dirty="0"/>
              <a:t>Module</a:t>
            </a:r>
            <a:r>
              <a:rPr kumimoji="1" lang="zh-CN" altLang="en-US" sz="1800" dirty="0">
                <a:latin typeface="宋体" pitchFamily="2" charset="-122"/>
              </a:rPr>
              <a:t>的测试能力为</a:t>
            </a:r>
            <a:r>
              <a:rPr kumimoji="1" lang="zh-CN" altLang="en-US" sz="1800" dirty="0"/>
              <a:t>144*9=1296</a:t>
            </a:r>
            <a:r>
              <a:rPr kumimoji="1" lang="zh-CN" altLang="en-US" sz="1800" dirty="0">
                <a:latin typeface="宋体" pitchFamily="2" charset="-122"/>
              </a:rPr>
              <a:t>点。</a:t>
            </a:r>
            <a:r>
              <a:rPr kumimoji="1" lang="zh-TW" altLang="en-US" sz="1800" dirty="0"/>
              <a:t> </a:t>
            </a:r>
            <a:endParaRPr kumimoji="1" lang="zh-TW" altLang="en-US" sz="1800" dirty="0">
              <a:ea typeface="新細明體" pitchFamily="18" charset="-12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133600"/>
            <a:ext cx="5302250" cy="370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38200" y="1016000"/>
            <a:ext cx="7620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 dirty="0"/>
              <a:t>三 电 源 柜</a:t>
            </a:r>
            <a:r>
              <a:rPr kumimoji="1" lang="zh-CN" altLang="en-US" sz="1800" dirty="0"/>
              <a:t>(</a:t>
            </a:r>
            <a:r>
              <a:rPr kumimoji="1" lang="en-US" altLang="zh-CN" sz="1800" dirty="0"/>
              <a:t>Support Bay)    </a:t>
            </a:r>
            <a:r>
              <a:rPr kumimoji="1" lang="zh-CN" altLang="en-US" sz="1800" dirty="0"/>
              <a:t>可 编 程 直 流 电 源(</a:t>
            </a:r>
            <a:r>
              <a:rPr kumimoji="1" lang="en-US" altLang="zh-CN" sz="1800" dirty="0"/>
              <a:t>HP6624 </a:t>
            </a:r>
            <a:r>
              <a:rPr kumimoji="1" lang="zh-CN" altLang="en-US" sz="1800" dirty="0"/>
              <a:t>或 其 它),  目 前 配 置</a:t>
            </a:r>
            <a:r>
              <a:rPr kumimoji="1" lang="en-US" altLang="zh-CN" sz="1800" dirty="0"/>
              <a:t>HP6624 </a:t>
            </a:r>
            <a:r>
              <a:rPr kumimoji="1" lang="zh-CN" altLang="en-US" sz="1800" dirty="0"/>
              <a:t>两个.每 个</a:t>
            </a:r>
            <a:r>
              <a:rPr kumimoji="1" lang="en-US" altLang="zh-CN" sz="1800" dirty="0"/>
              <a:t>HP6624 </a:t>
            </a:r>
            <a:r>
              <a:rPr kumimoji="1" lang="zh-CN" altLang="en-US" sz="1800" dirty="0"/>
              <a:t>均 有 四 个 输 出,  因 此 目 前 可 提 供8 组 电 源(</a:t>
            </a:r>
            <a:r>
              <a:rPr kumimoji="1" lang="en-US" altLang="zh-CN" sz="1800" dirty="0"/>
              <a:t>PS1~PS8).</a:t>
            </a:r>
            <a:r>
              <a:rPr kumimoji="1" lang="zh-CN" altLang="en-US" sz="1800" dirty="0">
                <a:latin typeface="宋体" pitchFamily="2" charset="-122"/>
              </a:rPr>
              <a:t>电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源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输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出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通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过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电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缆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连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至</a:t>
            </a:r>
            <a:r>
              <a:rPr kumimoji="1" lang="en-US" altLang="zh-CN" sz="1800" dirty="0"/>
              <a:t>Test head </a:t>
            </a:r>
            <a:r>
              <a:rPr kumimoji="1" lang="zh-CN" altLang="en-US" sz="1800" dirty="0">
                <a:latin typeface="宋体" pitchFamily="2" charset="-122"/>
              </a:rPr>
              <a:t>中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的</a:t>
            </a:r>
            <a:r>
              <a:rPr kumimoji="1" lang="en-US" altLang="zh-CN" sz="1800" dirty="0"/>
              <a:t>ASRU </a:t>
            </a:r>
            <a:r>
              <a:rPr kumimoji="1" lang="zh-CN" altLang="en-US" sz="1800" dirty="0">
                <a:latin typeface="宋体" pitchFamily="2" charset="-122"/>
              </a:rPr>
              <a:t>卡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上</a:t>
            </a:r>
            <a:r>
              <a:rPr kumimoji="1" lang="zh-CN" altLang="en-US" sz="1800" dirty="0"/>
              <a:t>, </a:t>
            </a:r>
            <a:r>
              <a:rPr kumimoji="1" lang="en-US" altLang="zh-CN" sz="1800" dirty="0"/>
              <a:t>ASRU </a:t>
            </a:r>
            <a:r>
              <a:rPr kumimoji="1" lang="zh-CN" altLang="en-US" sz="1800" dirty="0">
                <a:latin typeface="宋体" pitchFamily="2" charset="-122"/>
              </a:rPr>
              <a:t>卡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上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有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针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通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过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夹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具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供</a:t>
            </a:r>
            <a:r>
              <a:rPr kumimoji="1" lang="zh-CN" altLang="en-US" sz="1800" dirty="0"/>
              <a:t> </a:t>
            </a:r>
            <a:r>
              <a:rPr kumimoji="1" lang="zh-CN" altLang="en-US" sz="1800" dirty="0">
                <a:latin typeface="宋体" pitchFamily="2" charset="-122"/>
              </a:rPr>
              <a:t>给</a:t>
            </a:r>
            <a:r>
              <a:rPr kumimoji="1" lang="en-US" altLang="zh-CN" sz="1800" dirty="0"/>
              <a:t>PCB </a:t>
            </a:r>
            <a:r>
              <a:rPr kumimoji="1" lang="zh-CN" altLang="en-US" sz="1800" dirty="0">
                <a:latin typeface="宋体" pitchFamily="2" charset="-122"/>
              </a:rPr>
              <a:t>板</a:t>
            </a:r>
            <a:r>
              <a:rPr kumimoji="1" lang="zh-CN" altLang="en-US" sz="1800" dirty="0"/>
              <a:t>.</a:t>
            </a:r>
            <a:r>
              <a:rPr kumimoji="1" lang="en-US" altLang="zh-TW" sz="1800" dirty="0">
                <a:ea typeface="新細明體" pitchFamily="18" charset="-120"/>
              </a:rPr>
              <a:t>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62000" y="2540000"/>
            <a:ext cx="74676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 dirty="0"/>
              <a:t>四.真空箱</a:t>
            </a:r>
            <a:r>
              <a:rPr kumimoji="1" lang="zh-CN" altLang="en-US" sz="1800" dirty="0"/>
              <a:t>(</a:t>
            </a:r>
            <a:r>
              <a:rPr kumimoji="1" lang="en-US" altLang="zh-CN" sz="1800" dirty="0" err="1"/>
              <a:t>Vacumm</a:t>
            </a:r>
            <a:r>
              <a:rPr kumimoji="1" lang="en-US" altLang="zh-CN" sz="1800" dirty="0"/>
              <a:t> Box) 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SeriesⅢ</a:t>
            </a:r>
            <a:r>
              <a:rPr kumimoji="1" lang="en-US" altLang="zh-CN" sz="1600" dirty="0"/>
              <a:t> </a:t>
            </a:r>
            <a:r>
              <a:rPr kumimoji="1" lang="zh-CN" altLang="en-US" sz="1600" dirty="0"/>
              <a:t>已 集 成 在</a:t>
            </a:r>
            <a:r>
              <a:rPr kumimoji="1" lang="en-US" altLang="zh-CN" sz="1600" dirty="0"/>
              <a:t>Test head </a:t>
            </a:r>
            <a:r>
              <a:rPr kumimoji="1" lang="zh-CN" altLang="en-US" sz="1600" dirty="0"/>
              <a:t>中)</a:t>
            </a:r>
          </a:p>
          <a:p>
            <a:pPr>
              <a:spcBef>
                <a:spcPct val="50000"/>
              </a:spcBef>
            </a:pPr>
            <a:r>
              <a:rPr kumimoji="1" lang="zh-CN" altLang="en-US" sz="1800" dirty="0"/>
              <a:t> 提 供 两 组 独 立 控 制 的 真 空.</a:t>
            </a:r>
          </a:p>
          <a:p>
            <a:pPr>
              <a:spcBef>
                <a:spcPct val="50000"/>
              </a:spcBef>
            </a:pPr>
            <a:r>
              <a:rPr kumimoji="1" lang="zh-CN" altLang="en-US" sz="1800" dirty="0"/>
              <a:t> 提 供 可 控 的 压 缩 空 气.</a:t>
            </a:r>
            <a:endParaRPr kumimoji="1" lang="en-US" altLang="zh-TW" sz="1800" dirty="0">
              <a:ea typeface="新細明體" pitchFamily="18" charset="-12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2000" y="4064000"/>
            <a:ext cx="7620000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 dirty="0"/>
              <a:t>五.测试夹具</a:t>
            </a:r>
            <a:r>
              <a:rPr kumimoji="1" lang="zh-CN" altLang="en-US" sz="1800" dirty="0"/>
              <a:t>(</a:t>
            </a:r>
            <a:r>
              <a:rPr kumimoji="1" lang="en-US" altLang="zh-CN" sz="1800" dirty="0"/>
              <a:t>Fixture); </a:t>
            </a:r>
            <a:r>
              <a:rPr kumimoji="1" lang="zh-CN" altLang="en-US" sz="1800" dirty="0"/>
              <a:t>包括两种夹具技术:长线夹具和短线夹具.</a:t>
            </a:r>
          </a:p>
          <a:p>
            <a:pPr>
              <a:spcBef>
                <a:spcPct val="50000"/>
              </a:spcBef>
            </a:pPr>
            <a:r>
              <a:rPr kumimoji="1" lang="zh-CN" altLang="en-US" sz="1800" dirty="0"/>
              <a:t>1.5.1 长线夹具是一种真空夹具,它使用双绞线,一根是测针间相连的信号线,另一根是接电源地的屏蔽线,用以防止信号间干扰.目前我们</a:t>
            </a:r>
            <a:r>
              <a:rPr kumimoji="1" lang="en-US" altLang="zh-CN" sz="1800" dirty="0" err="1"/>
              <a:t>GenRad</a:t>
            </a:r>
            <a:r>
              <a:rPr kumimoji="1" lang="zh-CN" altLang="en-US" sz="1800" dirty="0"/>
              <a:t>上都使用该夹具.如下图所示</a:t>
            </a:r>
          </a:p>
          <a:p>
            <a:pPr>
              <a:spcBef>
                <a:spcPct val="50000"/>
              </a:spcBef>
            </a:pPr>
            <a:endParaRPr kumimoji="1" lang="zh-TW" altLang="en-US" sz="1800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4000" b="1" dirty="0" smtClean="0">
                <a:latin typeface="EucrosiaUPC" pitchFamily="18" charset="-34"/>
                <a:cs typeface="EucrosiaUPC" pitchFamily="18" charset="-34"/>
              </a:rPr>
              <a:t>目录：</a:t>
            </a:r>
            <a:endParaRPr lang="en-US" altLang="zh-CN" sz="4000" b="1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1.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测试原理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2.Testplan</a:t>
            </a: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3.ICT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的接法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4.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选项参数说明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5.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参数说明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6.Card 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介绍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7.ICT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必备技能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pPr>
              <a:buNone/>
            </a:pPr>
            <a:r>
              <a:rPr lang="en-US" altLang="zh-CN" dirty="0" smtClean="0">
                <a:latin typeface="EucrosiaUPC" pitchFamily="18" charset="-34"/>
                <a:cs typeface="EucrosiaUPC" pitchFamily="18" charset="-34"/>
              </a:rPr>
              <a:t>8.</a:t>
            </a:r>
            <a:r>
              <a:rPr lang="zh-CN" altLang="en-US" dirty="0" smtClean="0">
                <a:latin typeface="EucrosiaUPC" pitchFamily="18" charset="-34"/>
                <a:cs typeface="EucrosiaUPC" pitchFamily="18" charset="-34"/>
              </a:rPr>
              <a:t>案例分析</a:t>
            </a:r>
            <a:endParaRPr lang="en-US" altLang="zh-CN" dirty="0" smtClean="0">
              <a:latin typeface="EucrosiaUPC" pitchFamily="18" charset="-34"/>
              <a:cs typeface="EucrosiaUPC" pitchFamily="18" charset="-34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382000" cy="1048512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1.ICT</a:t>
            </a:r>
            <a:r>
              <a:rPr lang="zh-CN" altLang="en-US" b="1" dirty="0" smtClean="0"/>
              <a:t>测试原理</a:t>
            </a:r>
            <a:endParaRPr lang="en-US" sz="27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1252</TotalTime>
  <Words>947</Words>
  <Application>Microsoft Office PowerPoint</Application>
  <PresentationFormat>On-screen Show (4:3)</PresentationFormat>
  <Paragraphs>78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Flow</vt:lpstr>
      <vt:lpstr>Slide 1</vt:lpstr>
      <vt:lpstr>简介</vt:lpstr>
      <vt:lpstr>目录</vt:lpstr>
      <vt:lpstr>Slide 4</vt:lpstr>
      <vt:lpstr>Slide 5</vt:lpstr>
      <vt:lpstr>Slide 6</vt:lpstr>
      <vt:lpstr>Slide 7</vt:lpstr>
      <vt:lpstr>Slide 8</vt:lpstr>
      <vt:lpstr>1.ICT测试原理</vt:lpstr>
      <vt:lpstr>2.Testplan内容</vt:lpstr>
      <vt:lpstr>3.ICT的接法</vt:lpstr>
      <vt:lpstr>4.选项参数说明</vt:lpstr>
      <vt:lpstr>Slide 13</vt:lpstr>
      <vt:lpstr>5.Card介绍</vt:lpstr>
      <vt:lpstr>6.ICT具备的技能</vt:lpstr>
      <vt:lpstr>Debug Board介绍</vt:lpstr>
      <vt:lpstr>File</vt:lpstr>
      <vt:lpstr>Debug</vt:lpstr>
      <vt:lpstr>Edit</vt:lpstr>
      <vt:lpstr>Macros</vt:lpstr>
      <vt:lpstr>Fixture Consultant介绍</vt:lpstr>
      <vt:lpstr>File</vt:lpstr>
      <vt:lpstr>Tasks</vt:lpstr>
      <vt:lpstr>Search </vt:lpstr>
      <vt:lpstr>Options-Features Displayed</vt:lpstr>
      <vt:lpstr>Find Pins找针点介绍</vt:lpstr>
      <vt:lpstr>DGN诊断</vt:lpstr>
      <vt:lpstr>System Diagnostics</vt:lpstr>
      <vt:lpstr>Confirmation</vt:lpstr>
      <vt:lpstr>自检盒诊断故障</vt:lpstr>
      <vt:lpstr>翻转机台注意事项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Chen Wu</dc:creator>
  <cp:lastModifiedBy>wuc6</cp:lastModifiedBy>
  <cp:revision>205</cp:revision>
  <dcterms:created xsi:type="dcterms:W3CDTF">2006-08-16T00:00:00Z</dcterms:created>
  <dcterms:modified xsi:type="dcterms:W3CDTF">2018-08-15T02:04:13Z</dcterms:modified>
</cp:coreProperties>
</file>